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7" r:id="rId3"/>
    <p:sldId id="288" r:id="rId4"/>
    <p:sldId id="28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8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E1509-EBFB-794A-BBC4-DDFF1A15F650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3832D-BF16-3A40-AE02-6B36A93E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s@legalmeetspractica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Partnering Opportunities for </a:t>
            </a:r>
            <a:r>
              <a:rPr lang="en-US" dirty="0" err="1" smtClean="0">
                <a:solidFill>
                  <a:srgbClr val="0000FF"/>
                </a:solidFill>
              </a:rPr>
              <a:t>SDVOSBs/VOSBs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Presented by Sarah Schauerte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Legal Meets Practical, LLC 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legalmeetspractical.com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Step #1: Vet Your Partners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dating rules</a:t>
            </a:r>
          </a:p>
          <a:p>
            <a:r>
              <a:rPr lang="en-US" dirty="0" smtClean="0"/>
              <a:t>Ask for references </a:t>
            </a:r>
          </a:p>
          <a:p>
            <a:r>
              <a:rPr lang="en-US" dirty="0" smtClean="0"/>
              <a:t>Internet research </a:t>
            </a:r>
          </a:p>
          <a:p>
            <a:r>
              <a:rPr lang="en-US" dirty="0" smtClean="0"/>
              <a:t>Prior dealings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Step #2: Execute Non-Disclosure Agreements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proposal/negotiation phase, may exchange confidential or proprietary information </a:t>
            </a:r>
          </a:p>
          <a:p>
            <a:r>
              <a:rPr lang="en-US" dirty="0" smtClean="0"/>
              <a:t>Will protect information for specified period of time </a:t>
            </a:r>
          </a:p>
          <a:p>
            <a:r>
              <a:rPr lang="en-US" dirty="0" smtClean="0"/>
              <a:t>Internet </a:t>
            </a:r>
            <a:r>
              <a:rPr lang="en-US" dirty="0" err="1" smtClean="0"/>
              <a:t>NDAs</a:t>
            </a:r>
            <a:r>
              <a:rPr lang="en-US" dirty="0" smtClean="0"/>
              <a:t> usually ok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Step #3: Execute Teaming Agreement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covered: </a:t>
            </a:r>
          </a:p>
          <a:p>
            <a:pPr lvl="1"/>
            <a:r>
              <a:rPr lang="en-US" dirty="0" smtClean="0"/>
              <a:t>Relationship of parties</a:t>
            </a:r>
          </a:p>
          <a:p>
            <a:pPr lvl="1"/>
            <a:r>
              <a:rPr lang="en-US" dirty="0" smtClean="0"/>
              <a:t>Procurement activities </a:t>
            </a:r>
          </a:p>
          <a:p>
            <a:pPr lvl="1"/>
            <a:r>
              <a:rPr lang="en-US" dirty="0" smtClean="0"/>
              <a:t>Termination of TA/award of subcontract </a:t>
            </a:r>
          </a:p>
          <a:p>
            <a:pPr lvl="1"/>
            <a:r>
              <a:rPr lang="en-US" dirty="0" smtClean="0"/>
              <a:t>Confidentiality </a:t>
            </a:r>
          </a:p>
          <a:p>
            <a:pPr lvl="1"/>
            <a:r>
              <a:rPr lang="en-US" dirty="0" smtClean="0"/>
              <a:t>Notices </a:t>
            </a:r>
          </a:p>
          <a:p>
            <a:pPr lvl="1"/>
            <a:r>
              <a:rPr lang="en-US" dirty="0" smtClean="0"/>
              <a:t>OCI</a:t>
            </a:r>
          </a:p>
          <a:p>
            <a:pPr lvl="1"/>
            <a:r>
              <a:rPr lang="en-US" dirty="0" smtClean="0"/>
              <a:t>Disputes (including governing law and venue)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Step #4: Prepare Proposal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Prime contractor’s responsibility </a:t>
            </a:r>
          </a:p>
          <a:p>
            <a:r>
              <a:rPr lang="en-US" dirty="0" smtClean="0"/>
              <a:t>Scrutinize solicitation requirements (see Sections L and M in particular) </a:t>
            </a:r>
          </a:p>
          <a:p>
            <a:r>
              <a:rPr lang="en-US" dirty="0" smtClean="0"/>
              <a:t>Timely submission!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Step #5: Execute Subcontract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win </a:t>
            </a:r>
          </a:p>
          <a:p>
            <a:r>
              <a:rPr lang="en-US" dirty="0" smtClean="0"/>
              <a:t>Ensure clear division of responsibilities </a:t>
            </a:r>
          </a:p>
          <a:p>
            <a:r>
              <a:rPr lang="en-US" dirty="0" smtClean="0"/>
              <a:t>Important provisions: </a:t>
            </a:r>
          </a:p>
          <a:p>
            <a:pPr lvl="1"/>
            <a:r>
              <a:rPr lang="en-US" dirty="0" smtClean="0"/>
              <a:t>Payment </a:t>
            </a:r>
          </a:p>
          <a:p>
            <a:pPr lvl="1"/>
            <a:r>
              <a:rPr lang="en-US" dirty="0" smtClean="0"/>
              <a:t>Disputes 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Termination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Set-Aside Requirements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meet certain requirements if submit offer on set-aside contract (13 CFR §125.15).  </a:t>
            </a:r>
          </a:p>
          <a:p>
            <a:pPr lvl="1"/>
            <a:r>
              <a:rPr lang="en-US" dirty="0" smtClean="0"/>
              <a:t>Represent is SDVOSB</a:t>
            </a:r>
          </a:p>
          <a:p>
            <a:pPr lvl="1"/>
            <a:r>
              <a:rPr lang="en-US" dirty="0" smtClean="0"/>
              <a:t>Represent is small under NAICS code</a:t>
            </a:r>
          </a:p>
          <a:p>
            <a:pPr lvl="1"/>
            <a:r>
              <a:rPr lang="en-US" dirty="0" smtClean="0"/>
              <a:t>Represent will meet performance of work </a:t>
            </a:r>
            <a:r>
              <a:rPr lang="en-US" dirty="0" err="1" smtClean="0"/>
              <a:t>reqts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Performance of Work </a:t>
            </a:r>
            <a:r>
              <a:rPr lang="en-US" dirty="0" err="1" smtClean="0"/>
              <a:t>Reqts</a:t>
            </a:r>
            <a:r>
              <a:rPr lang="en-US" dirty="0" smtClean="0"/>
              <a:t>. (13 CFR §125.6)</a:t>
            </a:r>
          </a:p>
          <a:p>
            <a:pPr lvl="1"/>
            <a:r>
              <a:rPr lang="en-US" dirty="0" smtClean="0"/>
              <a:t>Services: 50% (with own employees)</a:t>
            </a:r>
          </a:p>
          <a:p>
            <a:pPr lvl="1"/>
            <a:r>
              <a:rPr lang="en-US" dirty="0" smtClean="0"/>
              <a:t>Supplies: 50% (cost)</a:t>
            </a:r>
          </a:p>
          <a:p>
            <a:pPr lvl="1"/>
            <a:r>
              <a:rPr lang="en-US" dirty="0" smtClean="0"/>
              <a:t>General construction: 15% (cost, own employees)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Subcontractor Overview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Big primes LIKE to team with </a:t>
            </a:r>
            <a:r>
              <a:rPr lang="en-US" dirty="0" err="1" smtClean="0"/>
              <a:t>SDVOSBs/VOSBs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Proposal evaluation credit </a:t>
            </a:r>
          </a:p>
          <a:p>
            <a:pPr lvl="1"/>
            <a:r>
              <a:rPr lang="en-US" dirty="0" smtClean="0"/>
              <a:t>Credit under subcontracting plan (FAR §52.219-9)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Subcontractor Advantages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risk (prime bears brunt) </a:t>
            </a:r>
          </a:p>
          <a:p>
            <a:r>
              <a:rPr lang="en-US" dirty="0" smtClean="0"/>
              <a:t>Less responsibility (prime manages) </a:t>
            </a:r>
          </a:p>
          <a:p>
            <a:r>
              <a:rPr lang="en-US" dirty="0" smtClean="0"/>
              <a:t>Evaluation purposes </a:t>
            </a:r>
          </a:p>
          <a:p>
            <a:pPr lvl="1"/>
            <a:r>
              <a:rPr lang="en-US" dirty="0" smtClean="0"/>
              <a:t>Bigger company might need to be prime because government agency does not consider past performance of subs. </a:t>
            </a:r>
            <a:r>
              <a:rPr lang="en-US" i="1" dirty="0" smtClean="0"/>
              <a:t>HK Consulting, Inc</a:t>
            </a:r>
            <a:r>
              <a:rPr lang="en-US" dirty="0" smtClean="0"/>
              <a:t>., B-408443 (September 18, 2013).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Subcontractor Disadvantages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Less control over how work completed </a:t>
            </a:r>
          </a:p>
          <a:p>
            <a:r>
              <a:rPr lang="en-US" dirty="0" smtClean="0"/>
              <a:t>(Generally) less control over subcontract terms</a:t>
            </a:r>
          </a:p>
          <a:p>
            <a:r>
              <a:rPr lang="en-US" dirty="0" smtClean="0"/>
              <a:t>Oftentimes no guaranteed </a:t>
            </a:r>
            <a:r>
              <a:rPr lang="en-US" dirty="0" err="1" smtClean="0"/>
              <a:t>workshare</a:t>
            </a:r>
            <a:r>
              <a:rPr lang="en-US" dirty="0" smtClean="0"/>
              <a:t>/prime contractor not penalized for not honoring teaming agreement: </a:t>
            </a:r>
          </a:p>
          <a:p>
            <a:pPr lvl="1"/>
            <a:r>
              <a:rPr lang="en-US" i="1" dirty="0" err="1" smtClean="0"/>
              <a:t>Cyberlock</a:t>
            </a:r>
            <a:r>
              <a:rPr lang="en-US" i="1" dirty="0" smtClean="0"/>
              <a:t> Consulting, Inc. </a:t>
            </a:r>
            <a:r>
              <a:rPr lang="en-US" i="1" dirty="0" err="1" smtClean="0"/>
              <a:t>v</a:t>
            </a:r>
            <a:r>
              <a:rPr lang="en-US" i="1" dirty="0" smtClean="0"/>
              <a:t>. Information Experts, Inc., </a:t>
            </a:r>
            <a:r>
              <a:rPr lang="en-US" dirty="0" smtClean="0"/>
              <a:t>2013 WL 1395742 (E.D. Va., April 3, 2013), EDVA held that a TA’s terms regarding the parties’ “agreement to agree” to future “good faith” negotiations of a subcontract, did not constitute an enforceable contract. 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How the TA Can Protect Subcontractors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To prevent a prime contractor from successfully arguing that a TA is a mere “agreement to agree,” follow these tips (handout):</a:t>
            </a:r>
          </a:p>
          <a:p>
            <a:endParaRPr lang="en-US" dirty="0" smtClean="0"/>
          </a:p>
          <a:p>
            <a:r>
              <a:rPr lang="en-US" dirty="0" smtClean="0"/>
              <a:t>Tip #1: Specify that parties “shall” enter into a subcontract </a:t>
            </a:r>
          </a:p>
          <a:p>
            <a:r>
              <a:rPr lang="en-US" dirty="0" smtClean="0"/>
              <a:t>Tip #2: Include details on pricing </a:t>
            </a:r>
          </a:p>
          <a:p>
            <a:r>
              <a:rPr lang="en-US" dirty="0" smtClean="0"/>
              <a:t>Tip #3: Specify subcontractor’s </a:t>
            </a:r>
            <a:r>
              <a:rPr lang="en-US" dirty="0" err="1" smtClean="0"/>
              <a:t>workshare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Teaming Generally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FAR 9.601, “contractor team arrangement” means: </a:t>
            </a:r>
          </a:p>
          <a:p>
            <a:pPr lvl="1"/>
            <a:r>
              <a:rPr lang="en-US" dirty="0" smtClean="0"/>
              <a:t> Two or more companies form a partnership or joint venture to act as a potential prime contractor (vertical teaming arrangement); or </a:t>
            </a:r>
          </a:p>
          <a:p>
            <a:pPr lvl="1"/>
            <a:r>
              <a:rPr lang="en-US" dirty="0" smtClean="0"/>
              <a:t>A potential prime contractor agrees with one or more companies to have them act as its subcontractors under a Solicitation/Contract (horizontal teaming arrangement)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TA Tips Continued…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 #4: Include subcontractor’s name in proposal </a:t>
            </a:r>
          </a:p>
          <a:p>
            <a:r>
              <a:rPr lang="en-US" dirty="0" smtClean="0"/>
              <a:t>Tip #5: Try for exclusivity </a:t>
            </a:r>
          </a:p>
          <a:p>
            <a:r>
              <a:rPr lang="en-US" dirty="0" smtClean="0"/>
              <a:t>Tip #6: Limit termination rights </a:t>
            </a:r>
          </a:p>
          <a:p>
            <a:r>
              <a:rPr lang="en-US" dirty="0" smtClean="0"/>
              <a:t>Tip #7 Include remedies for failing to enter into subcontract. </a:t>
            </a:r>
          </a:p>
          <a:p>
            <a:pPr>
              <a:buNone/>
            </a:pPr>
            <a:r>
              <a:rPr lang="en-US" dirty="0" smtClean="0"/>
              <a:t>    However, you have to get your prime to agree to these terms! (Can be difficult).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Joint Venture Overview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Joint Venture Definition </a:t>
            </a:r>
          </a:p>
          <a:p>
            <a:r>
              <a:rPr lang="en-US" dirty="0" smtClean="0"/>
              <a:t>Why JV? (Advantages and Disadvantages) </a:t>
            </a:r>
          </a:p>
          <a:p>
            <a:r>
              <a:rPr lang="en-US" dirty="0" smtClean="0"/>
              <a:t>Starting a Joint Venture 	</a:t>
            </a:r>
          </a:p>
          <a:p>
            <a:pPr lvl="1"/>
            <a:r>
              <a:rPr lang="en-US" dirty="0" smtClean="0"/>
              <a:t>Step One. Find the right partner </a:t>
            </a:r>
          </a:p>
          <a:p>
            <a:pPr lvl="1"/>
            <a:r>
              <a:rPr lang="en-US" dirty="0" smtClean="0"/>
              <a:t>Step Two. Read up on set-aside regulations </a:t>
            </a:r>
          </a:p>
          <a:p>
            <a:pPr lvl="1"/>
            <a:r>
              <a:rPr lang="en-US" dirty="0" smtClean="0"/>
              <a:t>Step Three. Paperwork (legal form </a:t>
            </a:r>
            <a:r>
              <a:rPr lang="en-US" smtClean="0"/>
              <a:t>and </a:t>
            </a:r>
            <a:r>
              <a:rPr lang="en-US" smtClean="0"/>
              <a:t>registrations)</a:t>
            </a:r>
          </a:p>
          <a:p>
            <a:pPr lvl="1"/>
            <a:r>
              <a:rPr lang="en-US" dirty="0" smtClean="0"/>
              <a:t>Step Four. Determine management structure/labor</a:t>
            </a:r>
          </a:p>
          <a:p>
            <a:pPr lvl="1"/>
            <a:r>
              <a:rPr lang="en-US" dirty="0" smtClean="0"/>
              <a:t>Step Five. Draft the joint venture agreement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is a Joint Venture?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“joint venture” is: 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An association of individuals and/or concerns to combine property, capital, efforts, skills and knowledge to carry out no more than three specific of limited-purpose business ventures for joint profit over a two-year period.” 13 C.F.R. §121.103(h)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*Note – “three in two” rule 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Form a JV?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contracting agency can look to the resources of two (or more) companies to perform the work.</a:t>
            </a:r>
          </a:p>
          <a:p>
            <a:r>
              <a:rPr lang="en-US" dirty="0" smtClean="0"/>
              <a:t>Alleviation of responsibility </a:t>
            </a:r>
          </a:p>
          <a:p>
            <a:pPr lvl="1"/>
            <a:r>
              <a:rPr lang="en-US" dirty="0" smtClean="0"/>
              <a:t>Legal requirements under contract </a:t>
            </a:r>
          </a:p>
          <a:p>
            <a:pPr lvl="1"/>
            <a:r>
              <a:rPr lang="en-US" dirty="0" smtClean="0"/>
              <a:t>Partner rather than manager or subordinate Eligibility/ability to perform larger contract </a:t>
            </a:r>
          </a:p>
          <a:p>
            <a:r>
              <a:rPr lang="en-US" dirty="0" smtClean="0"/>
              <a:t>Ability to stay small for longer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Not?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difficult to form</a:t>
            </a:r>
          </a:p>
          <a:p>
            <a:r>
              <a:rPr lang="en-US" dirty="0" smtClean="0"/>
              <a:t>Give up control as prime contractor </a:t>
            </a:r>
          </a:p>
          <a:p>
            <a:r>
              <a:rPr lang="en-US" dirty="0" smtClean="0"/>
              <a:t>In informal legal structures (</a:t>
            </a:r>
            <a:r>
              <a:rPr lang="en-US" dirty="0" err="1" smtClean="0"/>
              <a:t>ie</a:t>
            </a:r>
            <a:r>
              <a:rPr lang="en-US" dirty="0" smtClean="0"/>
              <a:t>, partnership), jointly and severally liable to third parties </a:t>
            </a:r>
          </a:p>
          <a:p>
            <a:r>
              <a:rPr lang="en-US" dirty="0" smtClean="0"/>
              <a:t>Complications </a:t>
            </a:r>
          </a:p>
          <a:p>
            <a:pPr lvl="1"/>
            <a:r>
              <a:rPr lang="en-US" dirty="0" smtClean="0"/>
              <a:t>Government issues with points of contact </a:t>
            </a:r>
          </a:p>
          <a:p>
            <a:pPr lvl="1"/>
            <a:r>
              <a:rPr lang="en-US" dirty="0" smtClean="0"/>
              <a:t>Government questions with contract performance and satisfying subcontract limitations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More difficult to terminate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Step #1: Find the Right Partner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 your partner! (references, past dealings, in-person meeting) </a:t>
            </a:r>
          </a:p>
          <a:p>
            <a:r>
              <a:rPr lang="en-US" dirty="0" smtClean="0"/>
              <a:t>Complementary offerings </a:t>
            </a:r>
          </a:p>
          <a:p>
            <a:pPr lvl="1"/>
            <a:r>
              <a:rPr lang="en-US" dirty="0" smtClean="0"/>
              <a:t>Technical capabilities </a:t>
            </a:r>
          </a:p>
          <a:p>
            <a:pPr lvl="1"/>
            <a:r>
              <a:rPr lang="en-US" dirty="0" smtClean="0"/>
              <a:t>Positive name recognition </a:t>
            </a:r>
          </a:p>
          <a:p>
            <a:r>
              <a:rPr lang="en-US" dirty="0" smtClean="0"/>
              <a:t>Know what you both want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Step #2: Ensure the JV Meets Set-Aside Requirements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the size rules</a:t>
            </a:r>
          </a:p>
          <a:p>
            <a:pPr lvl="1"/>
            <a:r>
              <a:rPr lang="en-US" dirty="0" smtClean="0"/>
              <a:t>JV partners as affiliated (with exceptions) </a:t>
            </a:r>
          </a:p>
          <a:p>
            <a:pPr lvl="1"/>
            <a:r>
              <a:rPr lang="en-US" dirty="0" smtClean="0"/>
              <a:t>Aggregate rule </a:t>
            </a:r>
          </a:p>
          <a:p>
            <a:r>
              <a:rPr lang="en-US" dirty="0" smtClean="0"/>
              <a:t> JV must meet applicable performance of work requirements (see 13 CFR 125.15)</a:t>
            </a:r>
          </a:p>
          <a:p>
            <a:r>
              <a:rPr lang="en-US" dirty="0" smtClean="0"/>
              <a:t>Populated versus Unpopulated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Step #2: Set-Aside Requirements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SDVOSB must be managing partner </a:t>
            </a:r>
          </a:p>
          <a:p>
            <a:r>
              <a:rPr lang="en-US" dirty="0" smtClean="0"/>
              <a:t>SDVOSB employee must be project manager (and also named in JV agreement) </a:t>
            </a:r>
          </a:p>
          <a:p>
            <a:r>
              <a:rPr lang="en-US" dirty="0" smtClean="0"/>
              <a:t>SDVOSB must receive 51% of net profits </a:t>
            </a:r>
          </a:p>
          <a:p>
            <a:r>
              <a:rPr lang="en-US" dirty="0" smtClean="0"/>
              <a:t>JV Agreement must specifically describe both parties’ roles in contract performance and how SDVOSB will manage the project </a:t>
            </a:r>
          </a:p>
          <a:p>
            <a:r>
              <a:rPr lang="en-US" dirty="0" smtClean="0"/>
              <a:t>Unique VA requirements: </a:t>
            </a:r>
          </a:p>
          <a:p>
            <a:pPr lvl="1"/>
            <a:r>
              <a:rPr lang="en-US" dirty="0" smtClean="0"/>
              <a:t>The JV must be a separate legal entity </a:t>
            </a:r>
          </a:p>
          <a:p>
            <a:pPr lvl="1"/>
            <a:r>
              <a:rPr lang="en-US" dirty="0" smtClean="0"/>
              <a:t>CVE must verify the JV prior to award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Step #3: Choose a Legal Form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liability company (preferred) </a:t>
            </a:r>
          </a:p>
          <a:p>
            <a:r>
              <a:rPr lang="en-US" dirty="0" smtClean="0"/>
              <a:t>Partnership (informal, joint &amp; several liability) </a:t>
            </a:r>
          </a:p>
          <a:p>
            <a:r>
              <a:rPr lang="en-US" dirty="0" smtClean="0"/>
              <a:t>Corporation (double taxation, rare)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Step #4: Determine Mgmt. Structure &amp; Labor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will the parties manage the joint venture? </a:t>
            </a:r>
          </a:p>
          <a:p>
            <a:r>
              <a:rPr lang="en-US" dirty="0" smtClean="0"/>
              <a:t>Which party will be responsible for negotiating contracts and subcontracts? </a:t>
            </a:r>
          </a:p>
          <a:p>
            <a:r>
              <a:rPr lang="en-US" dirty="0" smtClean="0"/>
              <a:t>How will you communicate with the customer? </a:t>
            </a:r>
          </a:p>
          <a:p>
            <a:r>
              <a:rPr lang="en-US" dirty="0" smtClean="0"/>
              <a:t>What are the sources of labor to be employed? </a:t>
            </a:r>
          </a:p>
          <a:p>
            <a:r>
              <a:rPr lang="en-US" dirty="0" smtClean="0"/>
              <a:t>How do the parties envision the division of labor on contracts? </a:t>
            </a:r>
          </a:p>
          <a:p>
            <a:r>
              <a:rPr lang="en-US" dirty="0" smtClean="0"/>
              <a:t>Populated or unpopulated?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What’s the Point?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 9.602(a) notes that teams </a:t>
            </a:r>
            <a:r>
              <a:rPr lang="en-US" i="1" dirty="0" smtClean="0"/>
              <a:t>may be </a:t>
            </a:r>
            <a:r>
              <a:rPr lang="en-US" dirty="0" smtClean="0"/>
              <a:t>desirable from the Government’s standpoint because they: </a:t>
            </a:r>
          </a:p>
          <a:p>
            <a:pPr lvl="1"/>
            <a:r>
              <a:rPr lang="en-US" dirty="0" smtClean="0"/>
              <a:t>Enable companies to complement each other’s unique capabilities; and </a:t>
            </a:r>
            <a:r>
              <a:rPr lang="en-US" dirty="0" err="1" smtClean="0"/>
              <a:t>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Enable companies to offer the Government the best combination of performance, cost, and delivery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Step #5: Drafting the JV Agreement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 Terms (13 CFR §125.15(b)(2))</a:t>
            </a:r>
          </a:p>
          <a:p>
            <a:pPr lvl="1"/>
            <a:r>
              <a:rPr lang="en-US" dirty="0" smtClean="0"/>
              <a:t>Purpose of JV </a:t>
            </a:r>
          </a:p>
          <a:p>
            <a:pPr lvl="1"/>
            <a:r>
              <a:rPr lang="en-US" dirty="0" smtClean="0"/>
              <a:t>Designation of SDVOSB as managing partner </a:t>
            </a:r>
          </a:p>
          <a:p>
            <a:pPr lvl="1"/>
            <a:r>
              <a:rPr lang="en-US" dirty="0" smtClean="0"/>
              <a:t>51% of net profits distributed to SDVOSB</a:t>
            </a:r>
          </a:p>
          <a:p>
            <a:pPr lvl="1"/>
            <a:r>
              <a:rPr lang="en-US" dirty="0" smtClean="0"/>
              <a:t>Responsibilities of parties </a:t>
            </a:r>
          </a:p>
          <a:p>
            <a:pPr lvl="1"/>
            <a:r>
              <a:rPr lang="en-US" dirty="0" smtClean="0"/>
              <a:t>Both parties must ensure performance of the prime contract, even if the other party withdraws from the JV </a:t>
            </a:r>
          </a:p>
          <a:p>
            <a:pPr lvl="1"/>
            <a:r>
              <a:rPr lang="en-US" dirty="0" smtClean="0"/>
              <a:t>Designation that accounting/administrative records are kept by managing </a:t>
            </a:r>
            <a:r>
              <a:rPr lang="en-US" dirty="0" err="1" smtClean="0"/>
              <a:t>venturer</a:t>
            </a:r>
            <a:r>
              <a:rPr lang="en-US" dirty="0" smtClean="0"/>
              <a:t> and requirement that managing </a:t>
            </a:r>
            <a:r>
              <a:rPr lang="en-US" dirty="0" err="1" smtClean="0"/>
              <a:t>venturer</a:t>
            </a:r>
            <a:r>
              <a:rPr lang="en-US" dirty="0" smtClean="0"/>
              <a:t> retain records of contracts completed by JV</a:t>
            </a:r>
          </a:p>
          <a:p>
            <a:pPr lvl="1"/>
            <a:r>
              <a:rPr lang="en-US" dirty="0" smtClean="0"/>
              <a:t>Performance of work requirements </a:t>
            </a:r>
          </a:p>
          <a:p>
            <a:pPr lvl="1"/>
            <a:r>
              <a:rPr lang="en-US" dirty="0" smtClean="0"/>
              <a:t>Disputes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Questions?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Thank you for joining me today! </a:t>
            </a:r>
          </a:p>
          <a:p>
            <a:pPr>
              <a:buNone/>
            </a:pPr>
            <a:r>
              <a:rPr lang="en-US" dirty="0" smtClean="0"/>
              <a:t>    If you would like to speak with me further about teaming arrangements, please reach out: </a:t>
            </a:r>
          </a:p>
          <a:p>
            <a:pPr algn="ctr">
              <a:spcBef>
                <a:spcPts val="0"/>
              </a:spcBef>
              <a:buNone/>
            </a:pPr>
            <a:r>
              <a:rPr lang="en-US" dirty="0" smtClean="0"/>
              <a:t>Sarah Schauerte </a:t>
            </a:r>
          </a:p>
          <a:p>
            <a:pPr algn="ctr"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scs@legalmeetspractical.com</a:t>
            </a:r>
            <a:endParaRPr lang="en-US" dirty="0" smtClean="0"/>
          </a:p>
          <a:p>
            <a:pPr algn="ctr">
              <a:spcBef>
                <a:spcPts val="0"/>
              </a:spcBef>
              <a:buNone/>
            </a:pPr>
            <a:r>
              <a:rPr lang="en-US" dirty="0" smtClean="0"/>
              <a:t>(703) 552-3220</a:t>
            </a:r>
          </a:p>
          <a:p>
            <a:pPr algn="ctr">
              <a:spcBef>
                <a:spcPts val="0"/>
              </a:spcBef>
              <a:buNone/>
            </a:pPr>
            <a:endParaRPr lang="en-US" dirty="0" smtClean="0"/>
          </a:p>
          <a:p>
            <a:pPr algn="ctr">
              <a:spcBef>
                <a:spcPts val="0"/>
              </a:spcBef>
              <a:buNone/>
            </a:pPr>
            <a:r>
              <a:rPr lang="en-US" dirty="0" smtClean="0"/>
              <a:t>Website and blog at: </a:t>
            </a:r>
            <a:r>
              <a:rPr lang="en-US" dirty="0" err="1" smtClean="0"/>
              <a:t>legalmeetspractical.com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Big Picture Differences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Prime/Sub Team </a:t>
            </a:r>
            <a:endParaRPr lang="en-US" dirty="0" smtClean="0"/>
          </a:p>
          <a:p>
            <a:pPr lvl="1"/>
            <a:r>
              <a:rPr lang="en-US" dirty="0" smtClean="0"/>
              <a:t>Prime has sole interest/responsibility </a:t>
            </a:r>
          </a:p>
          <a:p>
            <a:pPr lvl="1"/>
            <a:r>
              <a:rPr lang="en-US" dirty="0" smtClean="0"/>
              <a:t>Team controlled by subcontracts and TAs </a:t>
            </a:r>
          </a:p>
          <a:p>
            <a:pPr lvl="1"/>
            <a:r>
              <a:rPr lang="en-US" dirty="0" smtClean="0"/>
              <a:t>Prime only has </a:t>
            </a:r>
            <a:r>
              <a:rPr lang="en-US" dirty="0" err="1" smtClean="0"/>
              <a:t>privity</a:t>
            </a:r>
            <a:r>
              <a:rPr lang="en-US" dirty="0" smtClean="0"/>
              <a:t> of contract </a:t>
            </a:r>
          </a:p>
          <a:p>
            <a:pPr lvl="1"/>
            <a:r>
              <a:rPr lang="en-US" dirty="0" smtClean="0"/>
              <a:t>Profits and losses dictated by subcontracts</a:t>
            </a:r>
          </a:p>
          <a:p>
            <a:r>
              <a:rPr lang="en-US" b="1" dirty="0" smtClean="0"/>
              <a:t>Joint Venture </a:t>
            </a:r>
          </a:p>
          <a:p>
            <a:pPr lvl="1"/>
            <a:r>
              <a:rPr lang="en-US" dirty="0" smtClean="0"/>
              <a:t>Separate legal entity with “members” with proportionate “interests” </a:t>
            </a:r>
          </a:p>
          <a:p>
            <a:pPr lvl="1"/>
            <a:r>
              <a:rPr lang="en-US" dirty="0" smtClean="0"/>
              <a:t>Serves “special purpose” </a:t>
            </a:r>
          </a:p>
          <a:p>
            <a:pPr lvl="1"/>
            <a:r>
              <a:rPr lang="en-US" dirty="0" smtClean="0"/>
              <a:t>Joint and several liability </a:t>
            </a:r>
          </a:p>
          <a:p>
            <a:pPr lvl="1"/>
            <a:r>
              <a:rPr lang="en-US" dirty="0" smtClean="0"/>
              <a:t>Profits and losses shared proportionately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 you want to team up…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Options: </a:t>
            </a:r>
          </a:p>
          <a:p>
            <a:pPr lvl="1"/>
            <a:r>
              <a:rPr lang="en-US" dirty="0" smtClean="0"/>
              <a:t>Prime Contractor </a:t>
            </a:r>
          </a:p>
          <a:p>
            <a:pPr lvl="1"/>
            <a:r>
              <a:rPr lang="en-US" dirty="0" smtClean="0"/>
              <a:t>Subcontractor </a:t>
            </a:r>
          </a:p>
          <a:p>
            <a:pPr lvl="1"/>
            <a:r>
              <a:rPr lang="en-US" dirty="0" smtClean="0"/>
              <a:t>Member of Joint Venture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Prime Contractor Overview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team as prime contractor when </a:t>
            </a:r>
            <a:r>
              <a:rPr lang="en-US" u="sng" dirty="0" smtClean="0"/>
              <a:t>set-aside </a:t>
            </a:r>
            <a:r>
              <a:rPr lang="en-US" dirty="0" smtClean="0"/>
              <a:t>opportunity </a:t>
            </a:r>
          </a:p>
          <a:p>
            <a:pPr lvl="1"/>
            <a:r>
              <a:rPr lang="en-US" dirty="0" smtClean="0"/>
              <a:t>SBA – Must be an SDVOSB as listed in </a:t>
            </a:r>
            <a:r>
              <a:rPr lang="en-US" dirty="0" err="1" smtClean="0"/>
              <a:t>SAM.gov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 – Must be a verified VOSB/SDVOSB as listed in the </a:t>
            </a:r>
            <a:r>
              <a:rPr lang="en-US" dirty="0" err="1" smtClean="0"/>
              <a:t>VetBiz</a:t>
            </a:r>
            <a:r>
              <a:rPr lang="en-US" dirty="0" smtClean="0"/>
              <a:t> registry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Prime Contractor Advantages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“Interested party” for bid protests</a:t>
            </a:r>
          </a:p>
          <a:p>
            <a:r>
              <a:rPr lang="en-US" dirty="0" smtClean="0"/>
              <a:t>Control over contract management</a:t>
            </a:r>
          </a:p>
          <a:p>
            <a:r>
              <a:rPr lang="en-US" dirty="0" smtClean="0"/>
              <a:t>Control over distribution of labor </a:t>
            </a:r>
          </a:p>
          <a:p>
            <a:r>
              <a:rPr lang="en-US" dirty="0" smtClean="0"/>
              <a:t>Branding </a:t>
            </a:r>
          </a:p>
          <a:p>
            <a:r>
              <a:rPr lang="en-US" dirty="0" smtClean="0"/>
              <a:t>Use SDVOSB/VOSB status (set-asides)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Prime Contractor Disadvantages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hook </a:t>
            </a:r>
          </a:p>
          <a:p>
            <a:pPr lvl="1"/>
            <a:r>
              <a:rPr lang="en-US" dirty="0" smtClean="0"/>
              <a:t>Responsible for federal rule violations</a:t>
            </a:r>
          </a:p>
          <a:p>
            <a:pPr lvl="1"/>
            <a:r>
              <a:rPr lang="en-US" dirty="0" smtClean="0"/>
              <a:t>Responsible for subcontractor actions </a:t>
            </a:r>
          </a:p>
          <a:p>
            <a:r>
              <a:rPr lang="en-US" dirty="0" smtClean="0"/>
              <a:t>Remember to flow down FAR clauses </a:t>
            </a:r>
          </a:p>
          <a:p>
            <a:r>
              <a:rPr lang="en-US" dirty="0" smtClean="0"/>
              <a:t>Can’t negotiate terms of prime contract with government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Forming a Prime Contract Relationship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#1: Vet your partners </a:t>
            </a:r>
          </a:p>
          <a:p>
            <a:r>
              <a:rPr lang="en-US" dirty="0" smtClean="0"/>
              <a:t>Step #2: Execute non-disclosure agreement</a:t>
            </a:r>
          </a:p>
          <a:p>
            <a:r>
              <a:rPr lang="en-US" dirty="0" smtClean="0"/>
              <a:t>Step #3: Execute teaming agreement </a:t>
            </a:r>
          </a:p>
          <a:p>
            <a:r>
              <a:rPr lang="en-US" dirty="0" smtClean="0"/>
              <a:t>Step #4: Prepare proposal </a:t>
            </a:r>
          </a:p>
          <a:p>
            <a:r>
              <a:rPr lang="en-US" dirty="0" smtClean="0"/>
              <a:t>Step #5:  Execute Subcontract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1463</Words>
  <Application>Microsoft Macintosh PowerPoint</Application>
  <PresentationFormat>On-screen Show (4:3)</PresentationFormat>
  <Paragraphs>196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Partnering Opportunities for SDVOSBs/VOSBs</vt:lpstr>
      <vt:lpstr>Teaming Generally</vt:lpstr>
      <vt:lpstr>What’s the Point?</vt:lpstr>
      <vt:lpstr>Big Picture Differences</vt:lpstr>
      <vt:lpstr>So you want to team up…</vt:lpstr>
      <vt:lpstr>Prime Contractor Overview</vt:lpstr>
      <vt:lpstr>Prime Contractor Advantages</vt:lpstr>
      <vt:lpstr>Prime Contractor Disadvantages</vt:lpstr>
      <vt:lpstr>Forming a Prime Contract Relationship </vt:lpstr>
      <vt:lpstr>Step #1: Vet Your Partners</vt:lpstr>
      <vt:lpstr>Step #2: Execute Non-Disclosure Agreements </vt:lpstr>
      <vt:lpstr>Step #3: Execute Teaming Agreement</vt:lpstr>
      <vt:lpstr>Step #4: Prepare Proposal</vt:lpstr>
      <vt:lpstr>Step #5: Execute Subcontract</vt:lpstr>
      <vt:lpstr>Set-Aside Requirements</vt:lpstr>
      <vt:lpstr>Subcontractor Overview</vt:lpstr>
      <vt:lpstr>Subcontractor Advantages</vt:lpstr>
      <vt:lpstr>Subcontractor Disadvantages</vt:lpstr>
      <vt:lpstr>How the TA Can Protect Subcontractors  </vt:lpstr>
      <vt:lpstr>TA Tips Continued…</vt:lpstr>
      <vt:lpstr>Joint Venture Overview</vt:lpstr>
      <vt:lpstr>What is a Joint Venture?</vt:lpstr>
      <vt:lpstr>Why Form a JV?</vt:lpstr>
      <vt:lpstr>Why Not?</vt:lpstr>
      <vt:lpstr>Step #1: Find the Right Partner</vt:lpstr>
      <vt:lpstr>Step #2: Ensure the JV Meets Set-Aside Requirements</vt:lpstr>
      <vt:lpstr>Step #2: Set-Aside Requirements</vt:lpstr>
      <vt:lpstr>Step #3: Choose a Legal Form</vt:lpstr>
      <vt:lpstr>Step #4: Determine Mgmt. Structure &amp; Labor </vt:lpstr>
      <vt:lpstr>Step #5: Drafting the JV Agreement</vt:lpstr>
      <vt:lpstr>Questions? </vt:lpstr>
    </vt:vector>
  </TitlesOfParts>
  <Company>Inverness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 Schauerte</dc:creator>
  <cp:lastModifiedBy>Sarah  Schauerte</cp:lastModifiedBy>
  <cp:revision>13</cp:revision>
  <dcterms:created xsi:type="dcterms:W3CDTF">2014-12-12T16:08:32Z</dcterms:created>
  <dcterms:modified xsi:type="dcterms:W3CDTF">2014-12-12T16:09:07Z</dcterms:modified>
</cp:coreProperties>
</file>